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6"/>
  </p:notesMasterIdLst>
  <p:handoutMasterIdLst>
    <p:handoutMasterId r:id="rId17"/>
  </p:handoutMasterIdLst>
  <p:sldIdLst>
    <p:sldId id="2435" r:id="rId5"/>
    <p:sldId id="258" r:id="rId6"/>
    <p:sldId id="259" r:id="rId7"/>
    <p:sldId id="2432" r:id="rId8"/>
    <p:sldId id="2441" r:id="rId9"/>
    <p:sldId id="260" r:id="rId10"/>
    <p:sldId id="2442" r:id="rId11"/>
    <p:sldId id="2443" r:id="rId12"/>
    <p:sldId id="2445" r:id="rId13"/>
    <p:sldId id="262" r:id="rId14"/>
    <p:sldId id="243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584" autoAdjust="0"/>
  </p:normalViewPr>
  <p:slideViewPr>
    <p:cSldViewPr snapToGrid="0">
      <p:cViewPr varScale="1">
        <p:scale>
          <a:sx n="88" d="100"/>
          <a:sy n="88" d="100"/>
        </p:scale>
        <p:origin x="403" y="53"/>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4/21/2022</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eg>
</file>

<file path=ppt/media/image3.jp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4/21/2022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6</a:t>
            </a:fld>
            <a:endParaRPr lang="en-US" dirty="0"/>
          </a:p>
        </p:txBody>
      </p:sp>
    </p:spTree>
    <p:extLst>
      <p:ext uri="{BB962C8B-B14F-4D97-AF65-F5344CB8AC3E}">
        <p14:creationId xmlns:p14="http://schemas.microsoft.com/office/powerpoint/2010/main" val="136001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smtClean="0"/>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smtClean="0"/>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smtClean="0"/>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tr-TR" dirty="0" smtClean="0">
                <a:solidFill>
                  <a:schemeClr val="bg1"/>
                </a:solidFill>
              </a:rPr>
              <a:t>Student regısratıon system</a:t>
            </a:r>
            <a:endParaRPr lang="en-US" dirty="0">
              <a:solidFill>
                <a:schemeClr val="bg1"/>
              </a:solidFill>
            </a:endParaRP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3470275" y="3890624"/>
            <a:ext cx="5840702" cy="1078941"/>
          </a:xfrm>
        </p:spPr>
        <p:txBody>
          <a:bodyPr>
            <a:normAutofit fontScale="92500" lnSpcReduction="10000"/>
          </a:bodyPr>
          <a:lstStyle/>
          <a:p>
            <a:r>
              <a:rPr lang="tr-TR" dirty="0" smtClean="0">
                <a:solidFill>
                  <a:schemeClr val="bg1"/>
                </a:solidFill>
              </a:rPr>
              <a:t>SWE</a:t>
            </a:r>
            <a:br>
              <a:rPr lang="tr-TR" dirty="0" smtClean="0">
                <a:solidFill>
                  <a:schemeClr val="bg1"/>
                </a:solidFill>
              </a:rPr>
            </a:br>
            <a:r>
              <a:rPr lang="tr-TR" dirty="0" smtClean="0">
                <a:solidFill>
                  <a:schemeClr val="bg1"/>
                </a:solidFill>
              </a:rPr>
              <a:t>BAHADIR ŞENYAYLA</a:t>
            </a:r>
            <a:br>
              <a:rPr lang="tr-TR" dirty="0" smtClean="0">
                <a:solidFill>
                  <a:schemeClr val="bg1"/>
                </a:solidFill>
              </a:rPr>
            </a:br>
            <a:r>
              <a:rPr lang="tr-TR" dirty="0" smtClean="0">
                <a:solidFill>
                  <a:schemeClr val="bg1"/>
                </a:solidFill>
              </a:rPr>
              <a:t>ARDA AĞÇAL</a:t>
            </a:r>
            <a:endParaRPr lang="en-US" dirty="0">
              <a:solidFill>
                <a:schemeClr val="bg1"/>
              </a:solidFill>
            </a:endParaRPr>
          </a:p>
        </p:txBody>
      </p:sp>
    </p:spTree>
    <p:extLst>
      <p:ext uri="{BB962C8B-B14F-4D97-AF65-F5344CB8AC3E}">
        <p14:creationId xmlns:p14="http://schemas.microsoft.com/office/powerpoint/2010/main" val="11020454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534194-745D-4888-BF16-6C09F65EA484}"/>
              </a:ext>
            </a:extLst>
          </p:cNvPr>
          <p:cNvSpPr>
            <a:spLocks noGrp="1"/>
          </p:cNvSpPr>
          <p:nvPr>
            <p:ph type="title"/>
          </p:nvPr>
        </p:nvSpPr>
        <p:spPr/>
        <p:txBody>
          <a:bodyPr anchor="ctr"/>
          <a:lstStyle/>
          <a:p>
            <a:r>
              <a:rPr lang="en" dirty="0" smtClean="0"/>
              <a:t>Technologies </a:t>
            </a:r>
            <a:r>
              <a:rPr lang="en" dirty="0"/>
              <a:t>and Frameworks</a:t>
            </a:r>
            <a:endParaRPr lang="en-US" dirty="0"/>
          </a:p>
        </p:txBody>
      </p:sp>
      <p:sp>
        <p:nvSpPr>
          <p:cNvPr id="4" name="Text Placeholder 3">
            <a:extLst>
              <a:ext uri="{FF2B5EF4-FFF2-40B4-BE49-F238E27FC236}">
                <a16:creationId xmlns:a16="http://schemas.microsoft.com/office/drawing/2014/main" id="{CC409A73-2FDB-4725-9558-77B4ACF929B3}"/>
              </a:ext>
            </a:extLst>
          </p:cNvPr>
          <p:cNvSpPr>
            <a:spLocks noGrp="1"/>
          </p:cNvSpPr>
          <p:nvPr>
            <p:ph type="body" idx="1"/>
          </p:nvPr>
        </p:nvSpPr>
        <p:spPr/>
        <p:txBody>
          <a:bodyPr>
            <a:normAutofit fontScale="92500" lnSpcReduction="10000"/>
          </a:bodyPr>
          <a:lstStyle/>
          <a:p>
            <a:r>
              <a:rPr lang="tr-TR" dirty="0" smtClean="0"/>
              <a:t>TECHNOLOGIES AND</a:t>
            </a:r>
            <a:endParaRPr lang="en-US" dirty="0"/>
          </a:p>
        </p:txBody>
      </p:sp>
      <p:sp>
        <p:nvSpPr>
          <p:cNvPr id="5" name="Content Placeholder 4">
            <a:extLst>
              <a:ext uri="{FF2B5EF4-FFF2-40B4-BE49-F238E27FC236}">
                <a16:creationId xmlns:a16="http://schemas.microsoft.com/office/drawing/2014/main" id="{56D0F54D-A602-4D35-8BE1-6B9BE8078989}"/>
              </a:ext>
            </a:extLst>
          </p:cNvPr>
          <p:cNvSpPr>
            <a:spLocks noGrp="1"/>
          </p:cNvSpPr>
          <p:nvPr>
            <p:ph sz="half" idx="2"/>
          </p:nvPr>
        </p:nvSpPr>
        <p:spPr/>
        <p:txBody>
          <a:bodyPr>
            <a:normAutofit/>
          </a:bodyPr>
          <a:lstStyle/>
          <a:p>
            <a:pPr marL="457200" lvl="0" indent="-342900">
              <a:spcBef>
                <a:spcPts val="0"/>
              </a:spcBef>
              <a:buSzPts val="1800"/>
              <a:buChar char="●"/>
            </a:pPr>
            <a:r>
              <a:rPr lang="tr-TR" dirty="0" smtClean="0"/>
              <a:t>Git</a:t>
            </a:r>
          </a:p>
          <a:p>
            <a:pPr marL="457200" lvl="0" indent="-342900">
              <a:spcBef>
                <a:spcPts val="0"/>
              </a:spcBef>
              <a:buSzPts val="1800"/>
              <a:buChar char="●"/>
            </a:pPr>
            <a:r>
              <a:rPr lang="tr-TR" dirty="0" smtClean="0"/>
              <a:t>Github Destop</a:t>
            </a:r>
          </a:p>
          <a:p>
            <a:pPr marL="457200" lvl="0" indent="-342900">
              <a:spcBef>
                <a:spcPts val="0"/>
              </a:spcBef>
              <a:buSzPts val="1800"/>
              <a:buChar char="●"/>
            </a:pPr>
            <a:r>
              <a:rPr lang="tr-TR" dirty="0" smtClean="0"/>
              <a:t>Intellij IDEA</a:t>
            </a:r>
          </a:p>
          <a:p>
            <a:pPr marL="457200" lvl="0" indent="-342900">
              <a:spcBef>
                <a:spcPts val="0"/>
              </a:spcBef>
              <a:buSzPts val="1800"/>
              <a:buChar char="●"/>
            </a:pPr>
            <a:r>
              <a:rPr lang="tr-TR" dirty="0" smtClean="0"/>
              <a:t>Spring Boot</a:t>
            </a:r>
          </a:p>
          <a:p>
            <a:pPr marL="457200" lvl="0" indent="-342900">
              <a:spcBef>
                <a:spcPts val="0"/>
              </a:spcBef>
              <a:buSzPts val="1800"/>
              <a:buChar char="●"/>
            </a:pPr>
            <a:r>
              <a:rPr lang="tr-TR" dirty="0" smtClean="0"/>
              <a:t>MysSQL &amp; Data </a:t>
            </a:r>
            <a:r>
              <a:rPr lang="tr-TR" dirty="0" smtClean="0"/>
              <a:t>Grip</a:t>
            </a:r>
          </a:p>
          <a:p>
            <a:pPr marL="457200" lvl="0" indent="-342900">
              <a:spcBef>
                <a:spcPts val="0"/>
              </a:spcBef>
              <a:buSzPts val="1800"/>
              <a:buChar char="●"/>
            </a:pPr>
            <a:r>
              <a:rPr lang="tr-TR" dirty="0" smtClean="0"/>
              <a:t>Coffe &amp; Tea</a:t>
            </a:r>
            <a:endParaRPr lang="en-US" dirty="0"/>
          </a:p>
        </p:txBody>
      </p:sp>
      <p:sp>
        <p:nvSpPr>
          <p:cNvPr id="6" name="Text Placeholder 5">
            <a:extLst>
              <a:ext uri="{FF2B5EF4-FFF2-40B4-BE49-F238E27FC236}">
                <a16:creationId xmlns:a16="http://schemas.microsoft.com/office/drawing/2014/main" id="{5FBB0776-0624-4A97-8BD3-03CF602288BA}"/>
              </a:ext>
            </a:extLst>
          </p:cNvPr>
          <p:cNvSpPr>
            <a:spLocks noGrp="1"/>
          </p:cNvSpPr>
          <p:nvPr>
            <p:ph type="body" sz="quarter" idx="3"/>
          </p:nvPr>
        </p:nvSpPr>
        <p:spPr/>
        <p:txBody>
          <a:bodyPr>
            <a:normAutofit fontScale="92500" lnSpcReduction="10000"/>
          </a:bodyPr>
          <a:lstStyle/>
          <a:p>
            <a:r>
              <a:rPr lang="tr-TR" dirty="0" smtClean="0"/>
              <a:t>FRAMEWORKS</a:t>
            </a:r>
            <a:endParaRPr lang="en-US" dirty="0"/>
          </a:p>
        </p:txBody>
      </p:sp>
      <p:sp>
        <p:nvSpPr>
          <p:cNvPr id="8" name="Slide Number Placeholder 7">
            <a:extLst>
              <a:ext uri="{FF2B5EF4-FFF2-40B4-BE49-F238E27FC236}">
                <a16:creationId xmlns:a16="http://schemas.microsoft.com/office/drawing/2014/main" id="{84A4C0E3-E146-49BF-804D-D369F89E8F2A}"/>
              </a:ext>
            </a:extLst>
          </p:cNvPr>
          <p:cNvSpPr>
            <a:spLocks noGrp="1"/>
          </p:cNvSpPr>
          <p:nvPr>
            <p:ph type="sldNum" sz="quarter" idx="12"/>
          </p:nvPr>
        </p:nvSpPr>
        <p:spPr/>
        <p:txBody>
          <a:bodyPr/>
          <a:lstStyle/>
          <a:p>
            <a:fld id="{8C2E478F-E849-4A8C-AF1F-CBCC78A7CBFA}" type="slidenum">
              <a:rPr lang="en-US" smtClean="0"/>
              <a:t>10</a:t>
            </a:fld>
            <a:endParaRPr lang="en-US" dirty="0"/>
          </a:p>
        </p:txBody>
      </p:sp>
      <p:sp>
        <p:nvSpPr>
          <p:cNvPr id="9" name="Content Placeholder 4">
            <a:extLst>
              <a:ext uri="{FF2B5EF4-FFF2-40B4-BE49-F238E27FC236}">
                <a16:creationId xmlns:a16="http://schemas.microsoft.com/office/drawing/2014/main" id="{56D0F54D-A602-4D35-8BE1-6B9BE8078989}"/>
              </a:ext>
            </a:extLst>
          </p:cNvPr>
          <p:cNvSpPr>
            <a:spLocks noGrp="1"/>
          </p:cNvSpPr>
          <p:nvPr>
            <p:ph sz="half" idx="2"/>
          </p:nvPr>
        </p:nvSpPr>
        <p:spPr>
          <a:xfrm>
            <a:off x="6439694" y="2342356"/>
            <a:ext cx="5157787" cy="3684588"/>
          </a:xfrm>
        </p:spPr>
        <p:txBody>
          <a:bodyPr>
            <a:normAutofit/>
          </a:bodyPr>
          <a:lstStyle/>
          <a:p>
            <a:pPr marL="457200" lvl="0" indent="-342900">
              <a:spcBef>
                <a:spcPts val="0"/>
              </a:spcBef>
              <a:buSzPts val="1800"/>
              <a:buChar char="●"/>
            </a:pPr>
            <a:r>
              <a:rPr lang="tr-TR" dirty="0" smtClean="0"/>
              <a:t>MVC Design Pattern</a:t>
            </a:r>
          </a:p>
          <a:p>
            <a:pPr marL="457200" lvl="0" indent="-342900">
              <a:spcBef>
                <a:spcPts val="0"/>
              </a:spcBef>
              <a:buSzPts val="1800"/>
              <a:buChar char="●"/>
            </a:pPr>
            <a:r>
              <a:rPr lang="tr-TR" dirty="0" smtClean="0"/>
              <a:t>Draw.io</a:t>
            </a:r>
          </a:p>
          <a:p>
            <a:pPr marL="457200" lvl="0" indent="-342900">
              <a:spcBef>
                <a:spcPts val="0"/>
              </a:spcBef>
              <a:buSzPts val="1800"/>
              <a:buChar char="●"/>
            </a:pPr>
            <a:r>
              <a:rPr lang="tr-TR" dirty="0" smtClean="0"/>
              <a:t>OOP ,Dependency Injection</a:t>
            </a:r>
          </a:p>
          <a:p>
            <a:pPr marL="457200" lvl="0" indent="-342900">
              <a:spcBef>
                <a:spcPts val="0"/>
              </a:spcBef>
              <a:buSzPts val="1800"/>
              <a:buChar char="●"/>
            </a:pPr>
            <a:r>
              <a:rPr lang="tr-TR" dirty="0" smtClean="0"/>
              <a:t>Code </a:t>
            </a:r>
            <a:r>
              <a:rPr lang="tr-TR" dirty="0" smtClean="0"/>
              <a:t>First</a:t>
            </a:r>
          </a:p>
          <a:p>
            <a:pPr marL="457200" lvl="0" indent="-342900">
              <a:spcBef>
                <a:spcPts val="0"/>
              </a:spcBef>
              <a:buSzPts val="1800"/>
              <a:buChar char="●"/>
            </a:pPr>
            <a:r>
              <a:rPr lang="tr-TR" dirty="0" smtClean="0"/>
              <a:t>T</a:t>
            </a:r>
            <a:r>
              <a:rPr lang="en-US" dirty="0" err="1" smtClean="0"/>
              <a:t>hymeleaf</a:t>
            </a:r>
            <a:endParaRPr lang="en-US" dirty="0"/>
          </a:p>
        </p:txBody>
      </p:sp>
    </p:spTree>
    <p:extLst>
      <p:ext uri="{BB962C8B-B14F-4D97-AF65-F5344CB8AC3E}">
        <p14:creationId xmlns:p14="http://schemas.microsoft.com/office/powerpoint/2010/main" val="16192656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0" y="-6507"/>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THANK YOU</a:t>
            </a:r>
          </a:p>
        </p:txBody>
      </p:sp>
    </p:spTree>
    <p:extLst>
      <p:ext uri="{BB962C8B-B14F-4D97-AF65-F5344CB8AC3E}">
        <p14:creationId xmlns:p14="http://schemas.microsoft.com/office/powerpoint/2010/main" val="9277275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2520779"/>
            <a:ext cx="5251450" cy="1661297"/>
          </a:xfrm>
        </p:spPr>
        <p:txBody>
          <a:bodyPr>
            <a:normAutofit fontScale="90000"/>
          </a:bodyPr>
          <a:lstStyle/>
          <a:p>
            <a:r>
              <a:rPr lang="tr-TR" dirty="0" smtClean="0"/>
              <a:t>Project content</a:t>
            </a:r>
            <a:endParaRPr lang="en-US" dirty="0"/>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p:txBody>
          <a:bodyPr>
            <a:normAutofit fontScale="85000" lnSpcReduction="20000"/>
          </a:bodyPr>
          <a:lstStyle/>
          <a:p>
            <a:r>
              <a:rPr lang="tr-TR" dirty="0" smtClean="0"/>
              <a:t>REQUIRENTMENTS</a:t>
            </a:r>
            <a:endParaRPr lang="en-US"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357850317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r>
              <a:rPr lang="tr-TR" dirty="0"/>
              <a:t>PROBLEM </a:t>
            </a:r>
            <a:r>
              <a:rPr lang="tr-TR" dirty="0" smtClean="0"/>
              <a:t>scenarıo</a:t>
            </a:r>
            <a:endParaRPr lang="en-US" dirty="0"/>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62500" lnSpcReduction="20000"/>
          </a:bodyPr>
          <a:lstStyle/>
          <a:p>
            <a:r>
              <a:rPr lang="en-US" dirty="0" smtClean="0"/>
              <a:t>S</a:t>
            </a:r>
            <a:r>
              <a:rPr lang="tr-TR" dirty="0" smtClean="0"/>
              <a:t>tuent</a:t>
            </a:r>
            <a:r>
              <a:rPr lang="en-US" dirty="0" smtClean="0"/>
              <a:t> </a:t>
            </a:r>
            <a:r>
              <a:rPr lang="tr-TR" dirty="0" smtClean="0"/>
              <a:t>R</a:t>
            </a:r>
            <a:r>
              <a:rPr lang="en-US" dirty="0" err="1" smtClean="0"/>
              <a:t>egistration</a:t>
            </a:r>
            <a:r>
              <a:rPr lang="en-US" dirty="0" smtClean="0"/>
              <a:t> </a:t>
            </a:r>
            <a:r>
              <a:rPr lang="tr-TR" dirty="0" smtClean="0"/>
              <a:t>S</a:t>
            </a:r>
            <a:r>
              <a:rPr lang="en-US" dirty="0" err="1" smtClean="0"/>
              <a:t>ystem</a:t>
            </a:r>
            <a:endParaRPr lang="en-US" dirty="0"/>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buNone/>
            </a:pPr>
            <a:r>
              <a:rPr lang="en-US" dirty="0"/>
              <a:t>Our application was designed and developed in order to meet the requirements of a school's student registration </a:t>
            </a:r>
            <a:r>
              <a:rPr lang="en-US" dirty="0" err="1"/>
              <a:t>system.In</a:t>
            </a:r>
            <a:r>
              <a:rPr lang="en-US" dirty="0"/>
              <a:t> short, it is divided into several periods per year. A system in which students' levels are determined after registration, and then the appropriate advisors and courses are left to the students over the internet</a:t>
            </a:r>
            <a:r>
              <a:rPr lang="en-US" dirty="0" smtClean="0"/>
              <a:t>.</a:t>
            </a:r>
            <a:endParaRPr lang="tr-TR" dirty="0" smtClean="0"/>
          </a:p>
          <a:p>
            <a:pPr marL="0" indent="0">
              <a:buNone/>
            </a:pPr>
            <a:endParaRPr lang="tr-TR" dirty="0"/>
          </a:p>
          <a:p>
            <a:pPr marL="0" indent="0">
              <a:buNone/>
            </a:pPr>
            <a:r>
              <a:rPr lang="en-US" dirty="0" smtClean="0"/>
              <a:t>Here</a:t>
            </a:r>
            <a:r>
              <a:rPr lang="en-US" dirty="0"/>
              <a:t>, the student and the school is a system in which a student can follow the course registration, graduation, courses passed and the learning calendar they need throughout their student life at the school.</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3</a:t>
            </a:fld>
            <a:endParaRPr lang="en-US" dirty="0"/>
          </a:p>
        </p:txBody>
      </p:sp>
    </p:spTree>
    <p:extLst>
      <p:ext uri="{BB962C8B-B14F-4D97-AF65-F5344CB8AC3E}">
        <p14:creationId xmlns:p14="http://schemas.microsoft.com/office/powerpoint/2010/main" val="13253735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tr-TR" dirty="0" smtClean="0"/>
              <a:t>Use case</a:t>
            </a:r>
            <a:endParaRPr lang="en-US" dirty="0"/>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dirty="0"/>
              <a:t>SUBTITLE GOES HERE</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a:bodyPr>
          <a:lstStyle/>
          <a:p>
            <a:pPr marL="0" indent="0">
              <a:buNone/>
            </a:pPr>
            <a:r>
              <a:rPr lang="en-US" dirty="0"/>
              <a:t>Our use diagrams give us insight into roles and their needs.</a:t>
            </a:r>
            <a:endParaRPr lang="en-US"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4</a:t>
            </a:fld>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077" y="0"/>
            <a:ext cx="6237700" cy="6858000"/>
          </a:xfrm>
          <a:prstGeom prst="rect">
            <a:avLst/>
          </a:prstGeom>
        </p:spPr>
      </p:pic>
    </p:spTree>
    <p:extLst>
      <p:ext uri="{BB962C8B-B14F-4D97-AF65-F5344CB8AC3E}">
        <p14:creationId xmlns:p14="http://schemas.microsoft.com/office/powerpoint/2010/main" val="8694704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tr-TR" dirty="0" smtClean="0"/>
              <a:t>User story map</a:t>
            </a:r>
            <a:endParaRPr lang="en-US" dirty="0"/>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dirty="0"/>
              <a:t>SUBTITLE GOES HERE</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fontScale="92500"/>
          </a:bodyPr>
          <a:lstStyle/>
          <a:p>
            <a:pPr marL="0" indent="0">
              <a:buNone/>
            </a:pPr>
            <a:r>
              <a:rPr lang="en-US" dirty="0"/>
              <a:t>In this part, a few sample user story map schemes appear.</a:t>
            </a:r>
          </a:p>
          <a:p>
            <a:pPr marL="0" indent="0">
              <a:buNone/>
            </a:pPr>
            <a:r>
              <a:rPr lang="en-US" dirty="0"/>
              <a:t>The user story map consists of user stories separated by dominance. They are small statements written by who wants what and why. these are one of the necessary steps for a clear understanding of the problem and what is desired</a:t>
            </a:r>
            <a:r>
              <a:rPr lang="en-US" dirty="0" smtClean="0"/>
              <a:t>.</a:t>
            </a:r>
            <a:endParaRPr lang="en-US" dirty="0"/>
          </a:p>
          <a:p>
            <a:pPr marL="0" indent="0">
              <a:buNone/>
            </a:pPr>
            <a:r>
              <a:rPr lang="en-US" dirty="0"/>
              <a:t>In general, it is very difficult to get information from the customer, because they usually do not know your language and are late to tell you the truth of what is important and where it comes into play.</a:t>
            </a:r>
            <a:endParaRPr lang="en-US"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5</a:t>
            </a:fld>
            <a:endParaRPr lang="en-US" dirty="0"/>
          </a:p>
        </p:txBody>
      </p:sp>
      <p:pic>
        <p:nvPicPr>
          <p:cNvPr id="6" name="Picture 5"/>
          <p:cNvPicPr>
            <a:picLocks noChangeAspect="1"/>
          </p:cNvPicPr>
          <p:nvPr/>
        </p:nvPicPr>
        <p:blipFill>
          <a:blip r:embed="rId2"/>
          <a:stretch>
            <a:fillRect/>
          </a:stretch>
        </p:blipFill>
        <p:spPr>
          <a:xfrm>
            <a:off x="0" y="2971800"/>
            <a:ext cx="7410616" cy="3886200"/>
          </a:xfrm>
          <a:prstGeom prst="rect">
            <a:avLst/>
          </a:prstGeom>
        </p:spPr>
      </p:pic>
      <p:pic>
        <p:nvPicPr>
          <p:cNvPr id="8" name="Picture 7"/>
          <p:cNvPicPr>
            <a:picLocks noChangeAspect="1"/>
          </p:cNvPicPr>
          <p:nvPr/>
        </p:nvPicPr>
        <p:blipFill>
          <a:blip r:embed="rId3"/>
          <a:stretch>
            <a:fillRect/>
          </a:stretch>
        </p:blipFill>
        <p:spPr>
          <a:xfrm>
            <a:off x="0" y="0"/>
            <a:ext cx="7410616" cy="2971800"/>
          </a:xfrm>
          <a:prstGeom prst="rect">
            <a:avLst/>
          </a:prstGeom>
        </p:spPr>
      </p:pic>
    </p:spTree>
    <p:extLst>
      <p:ext uri="{BB962C8B-B14F-4D97-AF65-F5344CB8AC3E}">
        <p14:creationId xmlns:p14="http://schemas.microsoft.com/office/powerpoint/2010/main" val="31869426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792279" y="1103840"/>
            <a:ext cx="4018722" cy="573989"/>
          </a:xfrm>
        </p:spPr>
        <p:txBody>
          <a:bodyPr/>
          <a:lstStyle/>
          <a:p>
            <a:r>
              <a:rPr lang="en-US" dirty="0" smtClean="0"/>
              <a:t>project </a:t>
            </a:r>
            <a:r>
              <a:rPr lang="en-US" dirty="0"/>
              <a:t>architectural </a:t>
            </a:r>
            <a:r>
              <a:rPr lang="en-US" dirty="0" smtClean="0"/>
              <a:t>infrastructure</a:t>
            </a:r>
            <a:endParaRPr lang="en-US"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792279" y="2368730"/>
            <a:ext cx="4018722" cy="4124145"/>
          </a:xfrm>
        </p:spPr>
        <p:txBody>
          <a:bodyPr>
            <a:normAutofit/>
          </a:bodyPr>
          <a:lstStyle/>
          <a:p>
            <a:pPr>
              <a:buFont typeface="Wingdings" panose="05000000000000000000" pitchFamily="2" charset="2"/>
              <a:buChar char="ü"/>
            </a:pPr>
            <a:r>
              <a:rPr lang="tr-TR" sz="1500" dirty="0" smtClean="0"/>
              <a:t>Static Model (Class diagram)</a:t>
            </a:r>
          </a:p>
          <a:p>
            <a:pPr>
              <a:buFont typeface="Wingdings" panose="05000000000000000000" pitchFamily="2" charset="2"/>
              <a:buChar char="ü"/>
            </a:pPr>
            <a:r>
              <a:rPr lang="tr-TR" sz="1500" dirty="0" smtClean="0"/>
              <a:t>Database design model (ER Diagram)</a:t>
            </a:r>
          </a:p>
          <a:p>
            <a:pPr>
              <a:buFont typeface="Wingdings" panose="05000000000000000000" pitchFamily="2" charset="2"/>
              <a:buChar char="ü"/>
            </a:pPr>
            <a:r>
              <a:rPr lang="tr-TR" sz="1500" dirty="0" smtClean="0"/>
              <a:t>Sequence Diagram</a:t>
            </a:r>
          </a:p>
          <a:p>
            <a:pPr>
              <a:buFont typeface="Wingdings" panose="05000000000000000000" pitchFamily="2" charset="2"/>
              <a:buChar char="ü"/>
            </a:pPr>
            <a:r>
              <a:rPr lang="tr-TR" sz="1500" dirty="0" smtClean="0"/>
              <a:t>Desing Pattern &amp; other details</a:t>
            </a:r>
            <a:endParaRPr lang="en-US" sz="1500"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6</a:t>
            </a:fld>
            <a:endParaRPr lang="en-US" dirty="0"/>
          </a:p>
        </p:txBody>
      </p:sp>
    </p:spTree>
    <p:extLst>
      <p:ext uri="{BB962C8B-B14F-4D97-AF65-F5344CB8AC3E}">
        <p14:creationId xmlns:p14="http://schemas.microsoft.com/office/powerpoint/2010/main" val="272036170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tr-TR" dirty="0" smtClean="0"/>
              <a:t>Class dıagram</a:t>
            </a:r>
            <a:endParaRPr lang="en-US" dirty="0"/>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dirty="0"/>
              <a:t>SUBTITLE GOES HERE</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a:bodyPr>
          <a:lstStyle/>
          <a:p>
            <a:pPr marL="0" indent="0">
              <a:buNone/>
            </a:pPr>
            <a:r>
              <a:rPr lang="en-US"/>
              <a:t>flow charts of our project</a:t>
            </a:r>
            <a:endParaRPr lang="en-US"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7</a:t>
            </a:fld>
            <a:endParaRPr lang="en-US" dirty="0"/>
          </a:p>
        </p:txBody>
      </p:sp>
      <p:pic>
        <p:nvPicPr>
          <p:cNvPr id="5" name="Picture 4"/>
          <p:cNvPicPr>
            <a:picLocks noChangeAspect="1"/>
          </p:cNvPicPr>
          <p:nvPr/>
        </p:nvPicPr>
        <p:blipFill>
          <a:blip r:embed="rId2"/>
          <a:stretch>
            <a:fillRect/>
          </a:stretch>
        </p:blipFill>
        <p:spPr>
          <a:xfrm>
            <a:off x="17418" y="261257"/>
            <a:ext cx="7331336" cy="6468303"/>
          </a:xfrm>
          <a:prstGeom prst="rect">
            <a:avLst/>
          </a:prstGeom>
        </p:spPr>
      </p:pic>
    </p:spTree>
    <p:extLst>
      <p:ext uri="{BB962C8B-B14F-4D97-AF65-F5344CB8AC3E}">
        <p14:creationId xmlns:p14="http://schemas.microsoft.com/office/powerpoint/2010/main" val="10001419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910354" cy="6873756"/>
          </a:xfrm>
          <a:prstGeom prst="rect">
            <a:avLst/>
          </a:prstGeom>
        </p:spPr>
      </p:pic>
      <p:sp>
        <p:nvSpPr>
          <p:cNvPr id="5" name="Title 11">
            <a:extLst>
              <a:ext uri="{FF2B5EF4-FFF2-40B4-BE49-F238E27FC236}">
                <a16:creationId xmlns:a16="http://schemas.microsoft.com/office/drawing/2014/main" id="{50AEA731-C7D0-4A0E-B871-4F369D8BEAC5}"/>
              </a:ext>
            </a:extLst>
          </p:cNvPr>
          <p:cNvSpPr txBox="1">
            <a:spLocks/>
          </p:cNvSpPr>
          <p:nvPr/>
        </p:nvSpPr>
        <p:spPr>
          <a:xfrm>
            <a:off x="9910354" y="0"/>
            <a:ext cx="2281646" cy="2002971"/>
          </a:xfrm>
          <a:prstGeom prst="rect">
            <a:avLst/>
          </a:prstGeom>
        </p:spPr>
        <p:txBody>
          <a:bodyPr/>
          <a:lst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a:lstStyle>
          <a:p>
            <a:r>
              <a:rPr lang="tr-TR" dirty="0" smtClean="0"/>
              <a:t>ER DIAGRAM</a:t>
            </a:r>
            <a:endParaRPr lang="en-US" dirty="0"/>
          </a:p>
        </p:txBody>
      </p:sp>
    </p:spTree>
    <p:extLst>
      <p:ext uri="{BB962C8B-B14F-4D97-AF65-F5344CB8AC3E}">
        <p14:creationId xmlns:p14="http://schemas.microsoft.com/office/powerpoint/2010/main" val="21869087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a:xfrm>
            <a:off x="7792279" y="365125"/>
            <a:ext cx="4018722" cy="967286"/>
          </a:xfrm>
        </p:spPr>
        <p:txBody>
          <a:bodyPr/>
          <a:lstStyle/>
          <a:p>
            <a:r>
              <a:rPr lang="tr-TR" dirty="0" smtClean="0"/>
              <a:t>SEQUENCE DIAGRAM</a:t>
            </a:r>
            <a:endParaRPr lang="en-US" dirty="0"/>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fontScale="92500"/>
          </a:bodyPr>
          <a:lstStyle/>
          <a:p>
            <a:pPr marL="0" indent="0">
              <a:buNone/>
            </a:pPr>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 Quisque et orci purus. Proin dolor mi, ultrices sit amet ipsum placerat, congue mattis turpis. Donec vestibulum eros eget mauris dignissim, ut ultricies dolor viverra. Phasellus efficitur ante nec sem convallis, in ornare est accumsan. Lorem ipsum dolor sit amet, consectetur adipiscing elit. Ut gravida eros erat. Proin a tellus sed risus lobortis sagittis eu quis est. </a:t>
            </a: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9</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73" y="0"/>
            <a:ext cx="7323909" cy="6833428"/>
          </a:xfrm>
          <a:prstGeom prst="rect">
            <a:avLst/>
          </a:prstGeom>
        </p:spPr>
      </p:pic>
    </p:spTree>
    <p:extLst>
      <p:ext uri="{BB962C8B-B14F-4D97-AF65-F5344CB8AC3E}">
        <p14:creationId xmlns:p14="http://schemas.microsoft.com/office/powerpoint/2010/main" val="25825868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22E71848-B78E-4D58-BFA5-D2D5918911CD}">
  <ds:schemaRefs>
    <ds:schemaRef ds:uri="http://purl.org/dc/elements/1.1/"/>
    <ds:schemaRef ds:uri="http://www.w3.org/XML/1998/namespace"/>
    <ds:schemaRef ds:uri="http://purl.org/dc/terms/"/>
    <ds:schemaRef ds:uri="http://schemas.microsoft.com/office/2006/documentManagement/types"/>
    <ds:schemaRef ds:uri="http://schemas.microsoft.com/office/2006/metadata/properties"/>
    <ds:schemaRef ds:uri="71af3243-3dd4-4a8d-8c0d-dd76da1f02a5"/>
    <ds:schemaRef ds:uri="http://schemas.openxmlformats.org/package/2006/metadata/core-properties"/>
    <ds:schemaRef ds:uri="http://purl.org/dc/dcmitype/"/>
    <ds:schemaRef ds:uri="http://schemas.microsoft.com/office/infopath/2007/PartnerControls"/>
    <ds:schemaRef ds:uri="16c05727-aa75-4e4a-9b5f-8a80a1165891"/>
  </ds:schemaRefs>
</ds:datastoreItem>
</file>

<file path=customXml/itemProps3.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429</Words>
  <Application>Microsoft Office PowerPoint</Application>
  <PresentationFormat>Widescreen</PresentationFormat>
  <Paragraphs>52</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Bebas</vt:lpstr>
      <vt:lpstr>Calibri</vt:lpstr>
      <vt:lpstr>Calibri Light</vt:lpstr>
      <vt:lpstr>Gill Sans</vt:lpstr>
      <vt:lpstr>Wingdings</vt:lpstr>
      <vt:lpstr>Office Theme</vt:lpstr>
      <vt:lpstr>Student regısratıon system</vt:lpstr>
      <vt:lpstr>Project content</vt:lpstr>
      <vt:lpstr>PROBLEM scenarıo</vt:lpstr>
      <vt:lpstr>Use case</vt:lpstr>
      <vt:lpstr>User story map</vt:lpstr>
      <vt:lpstr>project architectural infrastructure</vt:lpstr>
      <vt:lpstr>Class dıagram</vt:lpstr>
      <vt:lpstr>PowerPoint Presentation</vt:lpstr>
      <vt:lpstr>SEQUENCE DIAGRAM</vt:lpstr>
      <vt:lpstr>Technologies and Frameworks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2022-04-21T05:52:07Z</dcterms:created>
  <dcterms:modified xsi:type="dcterms:W3CDTF">2022-04-21T17:07:45Z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